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304" r:id="rId3"/>
    <p:sldId id="302" r:id="rId4"/>
    <p:sldId id="324" r:id="rId5"/>
    <p:sldId id="305" r:id="rId6"/>
    <p:sldId id="326" r:id="rId7"/>
    <p:sldId id="330" r:id="rId8"/>
    <p:sldId id="331" r:id="rId9"/>
    <p:sldId id="332" r:id="rId10"/>
    <p:sldId id="333" r:id="rId11"/>
    <p:sldId id="300" r:id="rId12"/>
    <p:sldId id="325" r:id="rId13"/>
    <p:sldId id="288" r:id="rId14"/>
    <p:sldId id="303" r:id="rId15"/>
    <p:sldId id="306" r:id="rId16"/>
    <p:sldId id="307" r:id="rId17"/>
    <p:sldId id="308" r:id="rId18"/>
    <p:sldId id="310" r:id="rId19"/>
    <p:sldId id="311" r:id="rId20"/>
    <p:sldId id="312" r:id="rId21"/>
    <p:sldId id="313" r:id="rId22"/>
    <p:sldId id="314" r:id="rId23"/>
    <p:sldId id="317" r:id="rId24"/>
    <p:sldId id="318" r:id="rId25"/>
    <p:sldId id="319" r:id="rId26"/>
    <p:sldId id="320" r:id="rId27"/>
    <p:sldId id="321" r:id="rId28"/>
    <p:sldId id="322" r:id="rId29"/>
    <p:sldId id="323" r:id="rId30"/>
    <p:sldId id="337" r:id="rId31"/>
    <p:sldId id="338" r:id="rId32"/>
    <p:sldId id="339" r:id="rId33"/>
    <p:sldId id="340" r:id="rId3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49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137" cy="512222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0506" y="1"/>
            <a:ext cx="3077137" cy="512222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r">
              <a:defRPr sz="1200"/>
            </a:lvl1pPr>
          </a:lstStyle>
          <a:p>
            <a:fld id="{52188D26-6BEC-4C2D-AAE2-CE0D69743160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756"/>
            <a:ext cx="3077137" cy="512222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0506" y="9720756"/>
            <a:ext cx="3077137" cy="512222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r">
              <a:defRPr sz="1200"/>
            </a:lvl1pPr>
          </a:lstStyle>
          <a:p>
            <a:fld id="{DAACDEEB-E46D-47D6-BF6A-CD2742CDE2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139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1730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6" y="1"/>
            <a:ext cx="3076363" cy="511730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r">
              <a:defRPr sz="1200"/>
            </a:lvl1pPr>
          </a:lstStyle>
          <a:p>
            <a:fld id="{48F162C1-AB41-40AB-ADD0-9F80A2C23AA7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0" tIns="47535" rIns="95070" bIns="4753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5"/>
          </a:xfrm>
          <a:prstGeom prst="rect">
            <a:avLst/>
          </a:prstGeom>
        </p:spPr>
        <p:txBody>
          <a:bodyPr vert="horz" lIns="95070" tIns="47535" rIns="95070" bIns="4753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107"/>
            <a:ext cx="3076363" cy="511730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6" y="9721107"/>
            <a:ext cx="3076363" cy="511730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r">
              <a:defRPr sz="1200"/>
            </a:lvl1pPr>
          </a:lstStyle>
          <a:p>
            <a:fld id="{AA6ECB86-4A86-40F5-BEAA-F4784CC27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44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501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9333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68028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41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312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074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3105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930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worksheet (48, 21, 63) is actually drawn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ECB86-4A86-40F5-BEAA-F4784CC27B2B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237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845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14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38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4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753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568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76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667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561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8E13-D75D-46FA-B3AC-11FDEE1FE9D2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550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28E13-D75D-46FA-B3AC-11FDEE1FE9D2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3A711-B7B3-459B-9DF7-663E223D9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8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1.png"/><Relationship Id="rId18" Type="http://schemas.openxmlformats.org/officeDocument/2006/relationships/image" Target="../media/image37.png"/><Relationship Id="rId3" Type="http://schemas.openxmlformats.org/officeDocument/2006/relationships/image" Target="../media/image1.png"/><Relationship Id="rId21" Type="http://schemas.openxmlformats.org/officeDocument/2006/relationships/image" Target="../media/image40.png"/><Relationship Id="rId12" Type="http://schemas.openxmlformats.org/officeDocument/2006/relationships/image" Target="../media/image59.png"/><Relationship Id="rId17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64.png"/><Relationship Id="rId20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.png"/><Relationship Id="rId15" Type="http://schemas.openxmlformats.org/officeDocument/2006/relationships/image" Target="../media/image63.png"/><Relationship Id="rId10" Type="http://schemas.openxmlformats.org/officeDocument/2006/relationships/image" Target="../media/image57.png"/><Relationship Id="rId19" Type="http://schemas.openxmlformats.org/officeDocument/2006/relationships/image" Target="../media/image38.png"/><Relationship Id="rId4" Type="http://schemas.openxmlformats.org/officeDocument/2006/relationships/image" Target="../media/image8.png"/><Relationship Id="rId9" Type="http://schemas.openxmlformats.org/officeDocument/2006/relationships/image" Target="../media/image56.png"/><Relationship Id="rId14" Type="http://schemas.openxmlformats.org/officeDocument/2006/relationships/image" Target="../media/image6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1.png"/><Relationship Id="rId3" Type="http://schemas.openxmlformats.org/officeDocument/2006/relationships/image" Target="../media/image70.png"/><Relationship Id="rId12" Type="http://schemas.openxmlformats.org/officeDocument/2006/relationships/image" Target="../media/image50.png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49.png"/><Relationship Id="rId10" Type="http://schemas.openxmlformats.org/officeDocument/2006/relationships/image" Target="../media/image48.png"/><Relationship Id="rId14" Type="http://schemas.openxmlformats.org/officeDocument/2006/relationships/image" Target="../media/image8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1.png"/><Relationship Id="rId3" Type="http://schemas.openxmlformats.org/officeDocument/2006/relationships/image" Target="../media/image1.png"/><Relationship Id="rId12" Type="http://schemas.openxmlformats.org/officeDocument/2006/relationships/image" Target="../media/image59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.png"/><Relationship Id="rId15" Type="http://schemas.openxmlformats.org/officeDocument/2006/relationships/image" Target="../media/image2.png"/><Relationship Id="rId10" Type="http://schemas.openxmlformats.org/officeDocument/2006/relationships/image" Target="../media/image57.png"/><Relationship Id="rId9" Type="http://schemas.openxmlformats.org/officeDocument/2006/relationships/image" Target="../media/image56.png"/><Relationship Id="rId14" Type="http://schemas.openxmlformats.org/officeDocument/2006/relationships/image" Target="../media/image62.png"/></Relationships>
</file>

<file path=ppt/slides/_rels/slide15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30.png"/><Relationship Id="rId13" Type="http://schemas.openxmlformats.org/officeDocument/2006/relationships/image" Target="../media/image610.png"/><Relationship Id="rId3" Type="http://schemas.openxmlformats.org/officeDocument/2006/relationships/image" Target="../media/image1.png"/><Relationship Id="rId21" Type="http://schemas.openxmlformats.org/officeDocument/2006/relationships/image" Target="../media/image81.png"/><Relationship Id="rId12" Type="http://schemas.openxmlformats.org/officeDocument/2006/relationships/image" Target="../media/image590.png"/><Relationship Id="rId2" Type="http://schemas.openxmlformats.org/officeDocument/2006/relationships/notesSlide" Target="../notesSlides/notesSlide11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0.png"/><Relationship Id="rId19" Type="http://schemas.openxmlformats.org/officeDocument/2006/relationships/image" Target="../media/image140.png"/><Relationship Id="rId9" Type="http://schemas.openxmlformats.org/officeDocument/2006/relationships/image" Target="../media/image560.png"/><Relationship Id="rId14" Type="http://schemas.openxmlformats.org/officeDocument/2006/relationships/image" Target="../media/image620.png"/></Relationships>
</file>

<file path=ppt/slides/_rels/slide16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50.png"/><Relationship Id="rId13" Type="http://schemas.openxmlformats.org/officeDocument/2006/relationships/image" Target="../media/image610.png"/><Relationship Id="rId3" Type="http://schemas.openxmlformats.org/officeDocument/2006/relationships/image" Target="../media/image1.png"/><Relationship Id="rId21" Type="http://schemas.openxmlformats.org/officeDocument/2006/relationships/image" Target="../media/image2.png"/><Relationship Id="rId12" Type="http://schemas.openxmlformats.org/officeDocument/2006/relationships/image" Target="../media/image590.png"/><Relationship Id="rId2" Type="http://schemas.openxmlformats.org/officeDocument/2006/relationships/notesSlide" Target="../notesSlides/notesSlide12.xml"/><Relationship Id="rId20" Type="http://schemas.openxmlformats.org/officeDocument/2006/relationships/image" Target="../media/image17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0.png"/><Relationship Id="rId19" Type="http://schemas.openxmlformats.org/officeDocument/2006/relationships/image" Target="../media/image160.png"/><Relationship Id="rId14" Type="http://schemas.openxmlformats.org/officeDocument/2006/relationships/image" Target="../media/image620.png"/><Relationship Id="rId22" Type="http://schemas.openxmlformats.org/officeDocument/2006/relationships/image" Target="../media/image111.png"/></Relationships>
</file>

<file path=ppt/slides/_rels/slide17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80.png"/><Relationship Id="rId13" Type="http://schemas.openxmlformats.org/officeDocument/2006/relationships/image" Target="../media/image610.png"/><Relationship Id="rId3" Type="http://schemas.openxmlformats.org/officeDocument/2006/relationships/image" Target="../media/image1.png"/><Relationship Id="rId21" Type="http://schemas.openxmlformats.org/officeDocument/2006/relationships/image" Target="../media/image2.png"/><Relationship Id="rId12" Type="http://schemas.openxmlformats.org/officeDocument/2006/relationships/image" Target="../media/image590.png"/><Relationship Id="rId2" Type="http://schemas.openxmlformats.org/officeDocument/2006/relationships/notesSlide" Target="../notesSlides/notesSlide13.xml"/><Relationship Id="rId20" Type="http://schemas.openxmlformats.org/officeDocument/2006/relationships/image" Target="../media/image17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0.png"/><Relationship Id="rId19" Type="http://schemas.openxmlformats.org/officeDocument/2006/relationships/image" Target="../media/image190.png"/><Relationship Id="rId14" Type="http://schemas.openxmlformats.org/officeDocument/2006/relationships/image" Target="../media/image620.png"/><Relationship Id="rId22" Type="http://schemas.openxmlformats.org/officeDocument/2006/relationships/image" Target="../media/image131.png"/></Relationships>
</file>

<file path=ppt/slides/_rels/slide18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00.png"/><Relationship Id="rId13" Type="http://schemas.openxmlformats.org/officeDocument/2006/relationships/image" Target="../media/image611.png"/><Relationship Id="rId3" Type="http://schemas.openxmlformats.org/officeDocument/2006/relationships/image" Target="../media/image1.png"/><Relationship Id="rId21" Type="http://schemas.openxmlformats.org/officeDocument/2006/relationships/image" Target="../media/image2.png"/><Relationship Id="rId12" Type="http://schemas.openxmlformats.org/officeDocument/2006/relationships/image" Target="../media/image591.png"/><Relationship Id="rId2" Type="http://schemas.openxmlformats.org/officeDocument/2006/relationships/notesSlide" Target="../notesSlides/notesSlide14.xml"/><Relationship Id="rId20" Type="http://schemas.openxmlformats.org/officeDocument/2006/relationships/image" Target="../media/image21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1.png"/><Relationship Id="rId19" Type="http://schemas.openxmlformats.org/officeDocument/2006/relationships/image" Target="../media/image190.png"/><Relationship Id="rId14" Type="http://schemas.openxmlformats.org/officeDocument/2006/relationships/image" Target="../media/image621.png"/><Relationship Id="rId22" Type="http://schemas.openxmlformats.org/officeDocument/2006/relationships/image" Target="../media/image141.png"/></Relationships>
</file>

<file path=ppt/slides/_rels/slide19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20.png"/><Relationship Id="rId13" Type="http://schemas.openxmlformats.org/officeDocument/2006/relationships/image" Target="../media/image611.png"/><Relationship Id="rId3" Type="http://schemas.openxmlformats.org/officeDocument/2006/relationships/image" Target="../media/image1.png"/><Relationship Id="rId21" Type="http://schemas.openxmlformats.org/officeDocument/2006/relationships/image" Target="../media/image2.png"/><Relationship Id="rId12" Type="http://schemas.openxmlformats.org/officeDocument/2006/relationships/image" Target="../media/image591.png"/><Relationship Id="rId2" Type="http://schemas.openxmlformats.org/officeDocument/2006/relationships/notesSlide" Target="../notesSlides/notesSlide15.xml"/><Relationship Id="rId20" Type="http://schemas.openxmlformats.org/officeDocument/2006/relationships/image" Target="../media/image23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1.png"/><Relationship Id="rId19" Type="http://schemas.openxmlformats.org/officeDocument/2006/relationships/image" Target="../media/image190.png"/><Relationship Id="rId14" Type="http://schemas.openxmlformats.org/officeDocument/2006/relationships/image" Target="../media/image621.png"/><Relationship Id="rId22" Type="http://schemas.openxmlformats.org/officeDocument/2006/relationships/image" Target="../media/image15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1.png"/><Relationship Id="rId18" Type="http://schemas.openxmlformats.org/officeDocument/2006/relationships/image" Target="../media/image12.png"/><Relationship Id="rId3" Type="http://schemas.openxmlformats.org/officeDocument/2006/relationships/image" Target="../media/image1.png"/><Relationship Id="rId12" Type="http://schemas.openxmlformats.org/officeDocument/2006/relationships/image" Target="../media/image5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.png"/><Relationship Id="rId10" Type="http://schemas.openxmlformats.org/officeDocument/2006/relationships/image" Target="../media/image57.png"/><Relationship Id="rId19" Type="http://schemas.openxmlformats.org/officeDocument/2006/relationships/image" Target="../media/image2.png"/><Relationship Id="rId9" Type="http://schemas.openxmlformats.org/officeDocument/2006/relationships/image" Target="../media/image56.png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1.png"/><Relationship Id="rId3" Type="http://schemas.openxmlformats.org/officeDocument/2006/relationships/image" Target="../media/image1.png"/><Relationship Id="rId21" Type="http://schemas.openxmlformats.org/officeDocument/2006/relationships/image" Target="../media/image2.png"/><Relationship Id="rId12" Type="http://schemas.openxmlformats.org/officeDocument/2006/relationships/image" Target="../media/image591.png"/><Relationship Id="rId2" Type="http://schemas.openxmlformats.org/officeDocument/2006/relationships/notesSlide" Target="../notesSlides/notesSlide16.xml"/><Relationship Id="rId20" Type="http://schemas.openxmlformats.org/officeDocument/2006/relationships/image" Target="../media/image25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1.png"/><Relationship Id="rId19" Type="http://schemas.openxmlformats.org/officeDocument/2006/relationships/image" Target="../media/image240.png"/><Relationship Id="rId4" Type="http://schemas.openxmlformats.org/officeDocument/2006/relationships/image" Target="../media/image80.png"/><Relationship Id="rId14" Type="http://schemas.openxmlformats.org/officeDocument/2006/relationships/image" Target="../media/image621.png"/><Relationship Id="rId22" Type="http://schemas.openxmlformats.org/officeDocument/2006/relationships/image" Target="../media/image261.png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1.png"/><Relationship Id="rId3" Type="http://schemas.openxmlformats.org/officeDocument/2006/relationships/image" Target="../media/image1.png"/><Relationship Id="rId21" Type="http://schemas.openxmlformats.org/officeDocument/2006/relationships/image" Target="../media/image2.png"/><Relationship Id="rId12" Type="http://schemas.openxmlformats.org/officeDocument/2006/relationships/image" Target="../media/image591.png"/><Relationship Id="rId2" Type="http://schemas.openxmlformats.org/officeDocument/2006/relationships/notesSlide" Target="../notesSlides/notesSlide17.xml"/><Relationship Id="rId20" Type="http://schemas.openxmlformats.org/officeDocument/2006/relationships/image" Target="../media/image26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1.png"/><Relationship Id="rId19" Type="http://schemas.openxmlformats.org/officeDocument/2006/relationships/image" Target="../media/image240.png"/><Relationship Id="rId4" Type="http://schemas.openxmlformats.org/officeDocument/2006/relationships/image" Target="../media/image110.png"/><Relationship Id="rId14" Type="http://schemas.openxmlformats.org/officeDocument/2006/relationships/image" Target="../media/image621.png"/><Relationship Id="rId22" Type="http://schemas.openxmlformats.org/officeDocument/2006/relationships/image" Target="../media/image271.png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1.png"/><Relationship Id="rId3" Type="http://schemas.openxmlformats.org/officeDocument/2006/relationships/image" Target="../media/image1.png"/><Relationship Id="rId12" Type="http://schemas.openxmlformats.org/officeDocument/2006/relationships/image" Target="../media/image591.png"/><Relationship Id="rId2" Type="http://schemas.openxmlformats.org/officeDocument/2006/relationships/notesSlide" Target="../notesSlides/notesSlide18.xml"/><Relationship Id="rId16" Type="http://schemas.openxmlformats.org/officeDocument/2006/relationships/image" Target="../media/image3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0.png"/><Relationship Id="rId11" Type="http://schemas.openxmlformats.org/officeDocument/2006/relationships/image" Target="../media/image581.png"/><Relationship Id="rId5" Type="http://schemas.openxmlformats.org/officeDocument/2006/relationships/image" Target="../media/image280.png"/><Relationship Id="rId15" Type="http://schemas.openxmlformats.org/officeDocument/2006/relationships/image" Target="../media/image2.png"/><Relationship Id="rId4" Type="http://schemas.openxmlformats.org/officeDocument/2006/relationships/image" Target="../media/image270.png"/><Relationship Id="rId14" Type="http://schemas.openxmlformats.org/officeDocument/2006/relationships/image" Target="../media/image621.png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1.png"/><Relationship Id="rId3" Type="http://schemas.openxmlformats.org/officeDocument/2006/relationships/image" Target="../media/image1.png"/><Relationship Id="rId12" Type="http://schemas.openxmlformats.org/officeDocument/2006/relationships/image" Target="../media/image591.png"/><Relationship Id="rId2" Type="http://schemas.openxmlformats.org/officeDocument/2006/relationships/notesSlide" Target="../notesSlides/notesSlide19.xml"/><Relationship Id="rId16" Type="http://schemas.openxmlformats.org/officeDocument/2006/relationships/image" Target="../media/image3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1.png"/><Relationship Id="rId11" Type="http://schemas.openxmlformats.org/officeDocument/2006/relationships/image" Target="../media/image581.png"/><Relationship Id="rId5" Type="http://schemas.openxmlformats.org/officeDocument/2006/relationships/image" Target="../media/image300.png"/><Relationship Id="rId15" Type="http://schemas.openxmlformats.org/officeDocument/2006/relationships/image" Target="../media/image2.png"/><Relationship Id="rId4" Type="http://schemas.openxmlformats.org/officeDocument/2006/relationships/image" Target="../media/image110.png"/><Relationship Id="rId14" Type="http://schemas.openxmlformats.org/officeDocument/2006/relationships/image" Target="../media/image621.png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1.png"/><Relationship Id="rId3" Type="http://schemas.openxmlformats.org/officeDocument/2006/relationships/image" Target="../media/image1.png"/><Relationship Id="rId12" Type="http://schemas.openxmlformats.org/officeDocument/2006/relationships/image" Target="../media/image591.png"/><Relationship Id="rId2" Type="http://schemas.openxmlformats.org/officeDocument/2006/relationships/notesSlide" Target="../notesSlides/notesSlide20.xml"/><Relationship Id="rId16" Type="http://schemas.openxmlformats.org/officeDocument/2006/relationships/image" Target="../media/image3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0.png"/><Relationship Id="rId11" Type="http://schemas.openxmlformats.org/officeDocument/2006/relationships/image" Target="../media/image581.png"/><Relationship Id="rId5" Type="http://schemas.openxmlformats.org/officeDocument/2006/relationships/image" Target="../media/image320.png"/><Relationship Id="rId15" Type="http://schemas.openxmlformats.org/officeDocument/2006/relationships/image" Target="../media/image2.png"/><Relationship Id="rId4" Type="http://schemas.openxmlformats.org/officeDocument/2006/relationships/image" Target="../media/image270.png"/><Relationship Id="rId14" Type="http://schemas.openxmlformats.org/officeDocument/2006/relationships/image" Target="../media/image621.png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1.png"/><Relationship Id="rId3" Type="http://schemas.openxmlformats.org/officeDocument/2006/relationships/image" Target="../media/image1.png"/><Relationship Id="rId12" Type="http://schemas.openxmlformats.org/officeDocument/2006/relationships/image" Target="../media/image591.png"/><Relationship Id="rId2" Type="http://schemas.openxmlformats.org/officeDocument/2006/relationships/notesSlide" Target="../notesSlides/notesSlide21.xml"/><Relationship Id="rId16" Type="http://schemas.openxmlformats.org/officeDocument/2006/relationships/image" Target="../media/image3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0.png"/><Relationship Id="rId11" Type="http://schemas.openxmlformats.org/officeDocument/2006/relationships/image" Target="../media/image581.png"/><Relationship Id="rId5" Type="http://schemas.openxmlformats.org/officeDocument/2006/relationships/image" Target="../media/image350.png"/><Relationship Id="rId15" Type="http://schemas.openxmlformats.org/officeDocument/2006/relationships/image" Target="../media/image2.png"/><Relationship Id="rId4" Type="http://schemas.openxmlformats.org/officeDocument/2006/relationships/image" Target="../media/image340.png"/><Relationship Id="rId14" Type="http://schemas.openxmlformats.org/officeDocument/2006/relationships/image" Target="../media/image621.png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1.png"/><Relationship Id="rId3" Type="http://schemas.openxmlformats.org/officeDocument/2006/relationships/image" Target="../media/image1.png"/><Relationship Id="rId12" Type="http://schemas.openxmlformats.org/officeDocument/2006/relationships/image" Target="../media/image591.png"/><Relationship Id="rId2" Type="http://schemas.openxmlformats.org/officeDocument/2006/relationships/notesSlide" Target="../notesSlides/notesSlide22.xml"/><Relationship Id="rId16" Type="http://schemas.openxmlformats.org/officeDocument/2006/relationships/image" Target="../media/image39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0.png"/><Relationship Id="rId11" Type="http://schemas.openxmlformats.org/officeDocument/2006/relationships/image" Target="../media/image581.png"/><Relationship Id="rId5" Type="http://schemas.openxmlformats.org/officeDocument/2006/relationships/image" Target="../media/image350.png"/><Relationship Id="rId15" Type="http://schemas.openxmlformats.org/officeDocument/2006/relationships/image" Target="../media/image2.png"/><Relationship Id="rId4" Type="http://schemas.openxmlformats.org/officeDocument/2006/relationships/image" Target="../media/image370.png"/><Relationship Id="rId14" Type="http://schemas.openxmlformats.org/officeDocument/2006/relationships/image" Target="../media/image621.png"/></Relationships>
</file>

<file path=ppt/slides/_rels/slide2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1.png"/><Relationship Id="rId3" Type="http://schemas.openxmlformats.org/officeDocument/2006/relationships/image" Target="../media/image1.png"/><Relationship Id="rId12" Type="http://schemas.openxmlformats.org/officeDocument/2006/relationships/image" Target="../media/image591.png"/><Relationship Id="rId2" Type="http://schemas.openxmlformats.org/officeDocument/2006/relationships/notesSlide" Target="../notesSlides/notesSlide23.xml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581.png"/><Relationship Id="rId5" Type="http://schemas.openxmlformats.org/officeDocument/2006/relationships/image" Target="../media/image400.png"/><Relationship Id="rId15" Type="http://schemas.openxmlformats.org/officeDocument/2006/relationships/image" Target="../media/image2.png"/><Relationship Id="rId4" Type="http://schemas.openxmlformats.org/officeDocument/2006/relationships/image" Target="../media/image390.png"/><Relationship Id="rId14" Type="http://schemas.openxmlformats.org/officeDocument/2006/relationships/image" Target="../media/image621.png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1.png"/><Relationship Id="rId3" Type="http://schemas.openxmlformats.org/officeDocument/2006/relationships/image" Target="../media/image1.png"/><Relationship Id="rId12" Type="http://schemas.openxmlformats.org/officeDocument/2006/relationships/image" Target="../media/image591.png"/><Relationship Id="rId2" Type="http://schemas.openxmlformats.org/officeDocument/2006/relationships/notesSlide" Target="../notesSlides/notesSlide24.xml"/><Relationship Id="rId16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581.png"/><Relationship Id="rId5" Type="http://schemas.openxmlformats.org/officeDocument/2006/relationships/image" Target="../media/image43.png"/><Relationship Id="rId15" Type="http://schemas.openxmlformats.org/officeDocument/2006/relationships/image" Target="../media/image2.png"/><Relationship Id="rId4" Type="http://schemas.openxmlformats.org/officeDocument/2006/relationships/image" Target="../media/image420.png"/><Relationship Id="rId14" Type="http://schemas.openxmlformats.org/officeDocument/2006/relationships/image" Target="../media/image621.png"/></Relationships>
</file>

<file path=ppt/slides/_rels/slide2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1.png"/><Relationship Id="rId3" Type="http://schemas.openxmlformats.org/officeDocument/2006/relationships/image" Target="../media/image1.png"/><Relationship Id="rId12" Type="http://schemas.openxmlformats.org/officeDocument/2006/relationships/image" Target="../media/image591.png"/><Relationship Id="rId2" Type="http://schemas.openxmlformats.org/officeDocument/2006/relationships/notesSlide" Target="../notesSlides/notesSlide25.xml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11" Type="http://schemas.openxmlformats.org/officeDocument/2006/relationships/image" Target="../media/image581.png"/><Relationship Id="rId5" Type="http://schemas.openxmlformats.org/officeDocument/2006/relationships/image" Target="../media/image46.png"/><Relationship Id="rId15" Type="http://schemas.openxmlformats.org/officeDocument/2006/relationships/image" Target="../media/image2.png"/><Relationship Id="rId4" Type="http://schemas.openxmlformats.org/officeDocument/2006/relationships/image" Target="../media/image450.png"/><Relationship Id="rId14" Type="http://schemas.openxmlformats.org/officeDocument/2006/relationships/image" Target="../media/image6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3.png"/><Relationship Id="rId7" Type="http://schemas.openxmlformats.org/officeDocument/2006/relationships/image" Target="../media/image66.png"/><Relationship Id="rId12" Type="http://schemas.openxmlformats.org/officeDocument/2006/relationships/image" Target="../media/image6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310.png"/><Relationship Id="rId10" Type="http://schemas.openxmlformats.org/officeDocument/2006/relationships/image" Target="../media/image58.png"/><Relationship Id="rId9" Type="http://schemas.openxmlformats.org/officeDocument/2006/relationships/image" Target="../media/image68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1.png"/><Relationship Id="rId3" Type="http://schemas.openxmlformats.org/officeDocument/2006/relationships/image" Target="../media/image1.png"/><Relationship Id="rId12" Type="http://schemas.openxmlformats.org/officeDocument/2006/relationships/image" Target="../media/image59.png"/><Relationship Id="rId17" Type="http://schemas.openxmlformats.org/officeDocument/2006/relationships/image" Target="../media/image11.png"/><Relationship Id="rId2" Type="http://schemas.openxmlformats.org/officeDocument/2006/relationships/notesSlide" Target="../notesSlides/notesSlide26.xml"/><Relationship Id="rId16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.png"/><Relationship Id="rId15" Type="http://schemas.openxmlformats.org/officeDocument/2006/relationships/image" Target="../media/image63.png"/><Relationship Id="rId10" Type="http://schemas.openxmlformats.org/officeDocument/2006/relationships/image" Target="../media/image57.png"/><Relationship Id="rId4" Type="http://schemas.openxmlformats.org/officeDocument/2006/relationships/image" Target="../media/image8.png"/><Relationship Id="rId9" Type="http://schemas.openxmlformats.org/officeDocument/2006/relationships/image" Target="../media/image56.png"/><Relationship Id="rId14" Type="http://schemas.openxmlformats.org/officeDocument/2006/relationships/image" Target="../media/image62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1.png"/><Relationship Id="rId3" Type="http://schemas.openxmlformats.org/officeDocument/2006/relationships/image" Target="../media/image1.png"/><Relationship Id="rId12" Type="http://schemas.openxmlformats.org/officeDocument/2006/relationships/image" Target="../media/image59.png"/><Relationship Id="rId17" Type="http://schemas.openxmlformats.org/officeDocument/2006/relationships/image" Target="../media/image11.png"/><Relationship Id="rId2" Type="http://schemas.openxmlformats.org/officeDocument/2006/relationships/notesSlide" Target="../notesSlides/notesSlide27.xml"/><Relationship Id="rId16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.png"/><Relationship Id="rId15" Type="http://schemas.openxmlformats.org/officeDocument/2006/relationships/image" Target="../media/image63.png"/><Relationship Id="rId10" Type="http://schemas.openxmlformats.org/officeDocument/2006/relationships/image" Target="../media/image57.png"/><Relationship Id="rId4" Type="http://schemas.openxmlformats.org/officeDocument/2006/relationships/image" Target="../media/image8.png"/><Relationship Id="rId9" Type="http://schemas.openxmlformats.org/officeDocument/2006/relationships/image" Target="../media/image56.png"/><Relationship Id="rId14" Type="http://schemas.openxmlformats.org/officeDocument/2006/relationships/image" Target="../media/image62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1.png"/><Relationship Id="rId3" Type="http://schemas.openxmlformats.org/officeDocument/2006/relationships/image" Target="../media/image1.png"/><Relationship Id="rId12" Type="http://schemas.openxmlformats.org/officeDocument/2006/relationships/image" Target="../media/image59.png"/><Relationship Id="rId17" Type="http://schemas.openxmlformats.org/officeDocument/2006/relationships/image" Target="../media/image11.png"/><Relationship Id="rId2" Type="http://schemas.openxmlformats.org/officeDocument/2006/relationships/notesSlide" Target="../notesSlides/notesSlide28.xml"/><Relationship Id="rId16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.png"/><Relationship Id="rId15" Type="http://schemas.openxmlformats.org/officeDocument/2006/relationships/image" Target="../media/image63.png"/><Relationship Id="rId10" Type="http://schemas.openxmlformats.org/officeDocument/2006/relationships/image" Target="../media/image57.png"/><Relationship Id="rId4" Type="http://schemas.openxmlformats.org/officeDocument/2006/relationships/image" Target="../media/image8.png"/><Relationship Id="rId9" Type="http://schemas.openxmlformats.org/officeDocument/2006/relationships/image" Target="../media/image56.png"/><Relationship Id="rId14" Type="http://schemas.openxmlformats.org/officeDocument/2006/relationships/image" Target="../media/image62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1.png"/><Relationship Id="rId3" Type="http://schemas.openxmlformats.org/officeDocument/2006/relationships/image" Target="../media/image1.png"/><Relationship Id="rId12" Type="http://schemas.openxmlformats.org/officeDocument/2006/relationships/image" Target="../media/image59.png"/><Relationship Id="rId17" Type="http://schemas.openxmlformats.org/officeDocument/2006/relationships/image" Target="../media/image11.png"/><Relationship Id="rId2" Type="http://schemas.openxmlformats.org/officeDocument/2006/relationships/notesSlide" Target="../notesSlides/notesSlide29.xml"/><Relationship Id="rId16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.png"/><Relationship Id="rId15" Type="http://schemas.openxmlformats.org/officeDocument/2006/relationships/image" Target="../media/image63.png"/><Relationship Id="rId10" Type="http://schemas.openxmlformats.org/officeDocument/2006/relationships/image" Target="../media/image57.png"/><Relationship Id="rId4" Type="http://schemas.openxmlformats.org/officeDocument/2006/relationships/image" Target="../media/image8.png"/><Relationship Id="rId9" Type="http://schemas.openxmlformats.org/officeDocument/2006/relationships/image" Target="../media/image56.png"/><Relationship Id="rId14" Type="http://schemas.openxmlformats.org/officeDocument/2006/relationships/image" Target="../media/image6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3.png"/><Relationship Id="rId7" Type="http://schemas.openxmlformats.org/officeDocument/2006/relationships/image" Target="../media/image66.png"/><Relationship Id="rId12" Type="http://schemas.openxmlformats.org/officeDocument/2006/relationships/image" Target="../media/image69.png"/><Relationship Id="rId1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310.png"/><Relationship Id="rId10" Type="http://schemas.openxmlformats.org/officeDocument/2006/relationships/image" Target="../media/image58.png"/><Relationship Id="rId9" Type="http://schemas.openxmlformats.org/officeDocument/2006/relationships/image" Target="../media/image68.png"/><Relationship Id="rId14" Type="http://schemas.openxmlformats.org/officeDocument/2006/relationships/image" Target="../media/image7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4" Type="http://schemas.openxmlformats.org/officeDocument/2006/relationships/image" Target="../media/image4.tm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1.png"/><Relationship Id="rId3" Type="http://schemas.openxmlformats.org/officeDocument/2006/relationships/image" Target="../media/image1.png"/><Relationship Id="rId12" Type="http://schemas.openxmlformats.org/officeDocument/2006/relationships/image" Target="../media/image59.png"/><Relationship Id="rId1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8.png"/><Relationship Id="rId15" Type="http://schemas.openxmlformats.org/officeDocument/2006/relationships/image" Target="../media/image63.png"/><Relationship Id="rId10" Type="http://schemas.openxmlformats.org/officeDocument/2006/relationships/image" Target="../media/image57.png"/><Relationship Id="rId4" Type="http://schemas.openxmlformats.org/officeDocument/2006/relationships/image" Target="../media/image8.png"/><Relationship Id="rId9" Type="http://schemas.openxmlformats.org/officeDocument/2006/relationships/image" Target="../media/image56.png"/><Relationship Id="rId14" Type="http://schemas.openxmlformats.org/officeDocument/2006/relationships/image" Target="../media/image6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18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66.png"/><Relationship Id="rId12" Type="http://schemas.openxmlformats.org/officeDocument/2006/relationships/image" Target="../media/image69.png"/><Relationship Id="rId1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310.png"/><Relationship Id="rId10" Type="http://schemas.openxmlformats.org/officeDocument/2006/relationships/image" Target="../media/image58.png"/><Relationship Id="rId9" Type="http://schemas.openxmlformats.org/officeDocument/2006/relationships/image" Target="../media/image68.png"/><Relationship Id="rId14" Type="http://schemas.openxmlformats.org/officeDocument/2006/relationships/image" Target="../media/image71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3" Type="http://schemas.openxmlformats.org/officeDocument/2006/relationships/image" Target="../media/image3.png"/><Relationship Id="rId21" Type="http://schemas.openxmlformats.org/officeDocument/2006/relationships/image" Target="../media/image14.png"/><Relationship Id="rId12" Type="http://schemas.openxmlformats.org/officeDocument/2006/relationships/image" Target="../media/image69.png"/><Relationship Id="rId17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23.png"/><Relationship Id="rId20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19.png"/><Relationship Id="rId5" Type="http://schemas.openxmlformats.org/officeDocument/2006/relationships/image" Target="../media/image17.png"/><Relationship Id="rId15" Type="http://schemas.openxmlformats.org/officeDocument/2006/relationships/image" Target="../media/image22.png"/><Relationship Id="rId10" Type="http://schemas.openxmlformats.org/officeDocument/2006/relationships/image" Target="../media/image58.png"/><Relationship Id="rId19" Type="http://schemas.openxmlformats.org/officeDocument/2006/relationships/image" Target="../media/image26.png"/><Relationship Id="rId4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.png"/><Relationship Id="rId18" Type="http://schemas.openxmlformats.org/officeDocument/2006/relationships/image" Target="../media/image30.png"/><Relationship Id="rId3" Type="http://schemas.openxmlformats.org/officeDocument/2006/relationships/image" Target="../media/image3.png"/><Relationship Id="rId21" Type="http://schemas.openxmlformats.org/officeDocument/2006/relationships/image" Target="../media/image33.png"/><Relationship Id="rId12" Type="http://schemas.openxmlformats.org/officeDocument/2006/relationships/image" Target="../media/image69.png"/><Relationship Id="rId17" Type="http://schemas.openxmlformats.org/officeDocument/2006/relationships/image" Target="../media/image29.png"/><Relationship Id="rId25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23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9.png"/><Relationship Id="rId24" Type="http://schemas.openxmlformats.org/officeDocument/2006/relationships/image" Target="../media/image36.png"/><Relationship Id="rId5" Type="http://schemas.openxmlformats.org/officeDocument/2006/relationships/image" Target="../media/image18.png"/><Relationship Id="rId15" Type="http://schemas.openxmlformats.org/officeDocument/2006/relationships/image" Target="../media/image22.png"/><Relationship Id="rId23" Type="http://schemas.openxmlformats.org/officeDocument/2006/relationships/image" Target="../media/image35.png"/><Relationship Id="rId10" Type="http://schemas.openxmlformats.org/officeDocument/2006/relationships/image" Target="../media/image58.png"/><Relationship Id="rId19" Type="http://schemas.openxmlformats.org/officeDocument/2006/relationships/image" Target="../media/image31.png"/><Relationship Id="rId4" Type="http://schemas.openxmlformats.org/officeDocument/2006/relationships/image" Target="../media/image17.png"/><Relationship Id="rId14" Type="http://schemas.openxmlformats.org/officeDocument/2006/relationships/image" Target="../media/image21.png"/><Relationship Id="rId22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Dissected Parallelogram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898989"/>
                </a:solidFill>
                <a:effectLst/>
                <a:latin typeface="Calibri" panose="020F0502020204030204" pitchFamily="34" charset="0"/>
              </a:rPr>
              <a:t>From a puzzle from Brilliant.</a:t>
            </a:r>
            <a:r>
              <a:rPr lang="en-GB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982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96732" y="5418166"/>
                <a:ext cx="8201358" cy="1409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diagram shows parallelogram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𝐸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 the mid point of edge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</a:t>
                </a:r>
              </a:p>
              <a:p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𝐹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divides edge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𝐷𝐶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𝐷𝐹</m:t>
                    </m:r>
                    <m:r>
                      <a:rPr lang="en-GB" sz="2000" i="1" dirty="0" smtClean="0">
                        <a:latin typeface="Cambria Math"/>
                      </a:rPr>
                      <m:t>:</m:t>
                    </m:r>
                    <m:r>
                      <a:rPr lang="en-GB" sz="2000" i="1" dirty="0" smtClean="0">
                        <a:latin typeface="Cambria Math"/>
                      </a:rPr>
                      <m:t>𝐹𝐶</m:t>
                    </m:r>
                    <m:r>
                      <a:rPr lang="en-GB" sz="2000" i="1" dirty="0" smtClean="0">
                        <a:latin typeface="Cambria Math"/>
                      </a:rPr>
                      <m:t>=1:2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Three of the shaded triangles within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have numbers which denote their respective areas.</a:t>
                </a:r>
              </a:p>
              <a:p>
                <a:endParaRPr lang="en-GB" sz="7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What is the area of each of the other four regions?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2" y="5418166"/>
                <a:ext cx="8201358" cy="1409810"/>
              </a:xfrm>
              <a:prstGeom prst="rect">
                <a:avLst/>
              </a:prstGeom>
              <a:blipFill>
                <a:blip r:embed="rId4"/>
                <a:stretch>
                  <a:fillRect l="-743" t="-866" r="-1413" b="-69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21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22151" y="755399"/>
                <a:ext cx="4532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2151" y="755399"/>
                <a:ext cx="453201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062656" y="2845112"/>
                <a:ext cx="4580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2656" y="2845112"/>
                <a:ext cx="458011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1069" y="1217064"/>
            <a:ext cx="227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Additional exercise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086BD1-9FA1-4EE2-978D-45313D97CA5F}"/>
                  </a:ext>
                </a:extLst>
              </p:cNvPr>
              <p:cNvSpPr txBox="1"/>
              <p:nvPr/>
            </p:nvSpPr>
            <p:spPr>
              <a:xfrm>
                <a:off x="4685428" y="1416170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086BD1-9FA1-4EE2-978D-45313D97CA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428" y="1416170"/>
                <a:ext cx="423514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B6EB8AA-87BA-48BB-BEC7-09242E0E37A2}"/>
                  </a:ext>
                </a:extLst>
              </p:cNvPr>
              <p:cNvSpPr txBox="1"/>
              <p:nvPr/>
            </p:nvSpPr>
            <p:spPr>
              <a:xfrm>
                <a:off x="4131738" y="1174532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B6EB8AA-87BA-48BB-BEC7-09242E0E37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1738" y="1174532"/>
                <a:ext cx="423514" cy="46166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5704037-9D68-4371-8D29-C232DB7EFF31}"/>
                  </a:ext>
                </a:extLst>
              </p:cNvPr>
              <p:cNvSpPr txBox="1"/>
              <p:nvPr/>
            </p:nvSpPr>
            <p:spPr>
              <a:xfrm>
                <a:off x="3911788" y="2953266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99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5704037-9D68-4371-8D29-C232DB7EFF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1788" y="2953266"/>
                <a:ext cx="593432" cy="46166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B5056A3-87F5-467F-A82F-E435680111CC}"/>
                  </a:ext>
                </a:extLst>
              </p:cNvPr>
              <p:cNvSpPr txBox="1"/>
              <p:nvPr/>
            </p:nvSpPr>
            <p:spPr>
              <a:xfrm>
                <a:off x="5795071" y="3699718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21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B5056A3-87F5-467F-A82F-E435680111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5071" y="3699718"/>
                <a:ext cx="593432" cy="46166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83C2CE4-630B-44C2-9866-CB74C14536FD}"/>
                  </a:ext>
                </a:extLst>
              </p:cNvPr>
              <p:cNvSpPr txBox="1"/>
              <p:nvPr/>
            </p:nvSpPr>
            <p:spPr>
              <a:xfrm>
                <a:off x="6315289" y="172534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70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83C2CE4-630B-44C2-9866-CB74C1453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289" y="1725347"/>
                <a:ext cx="593432" cy="46166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0101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753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13" y="2539813"/>
            <a:ext cx="6276465" cy="34379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82910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GB" dirty="0"/>
                  <a:t>The answer is  </a:t>
                </a:r>
                <a14:m>
                  <m:oMath xmlns:m="http://schemas.openxmlformats.org/officeDocument/2006/math">
                    <m:r>
                      <a:rPr lang="en-GB" sz="4400" i="1" dirty="0" smtClean="0">
                        <a:latin typeface="Cambria Math"/>
                      </a:rPr>
                      <m:t>6</m:t>
                    </m:r>
                  </m:oMath>
                </a14:m>
                <a:r>
                  <a:rPr lang="en-GB" dirty="0"/>
                  <a:t>  to all worksheets.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829101"/>
              </a:xfrm>
              <a:blipFill rotWithShape="1">
                <a:blip r:embed="rId3"/>
                <a:stretch>
                  <a:fillRect l="-1852" b="-117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69317" y="3025797"/>
                <a:ext cx="35746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dirty="0" smtClean="0">
                          <a:latin typeface="Cambria Math"/>
                        </a:rPr>
                        <m:t>𝑇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9317" y="3025797"/>
                <a:ext cx="357469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81466" y="3399420"/>
                <a:ext cx="376642" cy="338554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1466" y="3399420"/>
                <a:ext cx="376642" cy="338554"/>
              </a:xfrm>
              <a:prstGeom prst="rect">
                <a:avLst/>
              </a:prstGeom>
              <a:blipFill rotWithShape="1">
                <a:blip r:embed="rId11"/>
                <a:stretch>
                  <a:fillRect b="-7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06789" y="5126817"/>
                <a:ext cx="344197" cy="338554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𝑆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6789" y="5126817"/>
                <a:ext cx="344197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387777" y="4024582"/>
                <a:ext cx="368627" cy="338554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7777" y="4024582"/>
                <a:ext cx="368627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268035" y="4215282"/>
                <a:ext cx="3739487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𝑄</m:t>
                      </m:r>
                      <m:r>
                        <a:rPr lang="en-GB" sz="2000" i="1" dirty="0" smtClean="0">
                          <a:latin typeface="Cambria Math"/>
                        </a:rPr>
                        <m:t>+</m:t>
                      </m:r>
                      <m:r>
                        <a:rPr lang="en-GB" sz="2000" i="1" dirty="0" smtClean="0">
                          <a:latin typeface="Cambria Math"/>
                        </a:rPr>
                        <m:t>𝑅</m:t>
                      </m:r>
                      <m:r>
                        <a:rPr lang="en-GB" sz="2000" i="1" dirty="0" smtClean="0">
                          <a:latin typeface="Cambria Math"/>
                        </a:rPr>
                        <m:t>=</m:t>
                      </m:r>
                      <m:r>
                        <a:rPr lang="en-GB" sz="2000" i="1" dirty="0" smtClean="0">
                          <a:latin typeface="Cambria Math"/>
                        </a:rPr>
                        <m:t>𝑆</m:t>
                      </m:r>
                      <m:r>
                        <a:rPr lang="en-GB" sz="2000" i="1" dirty="0" smtClean="0">
                          <a:latin typeface="Cambria Math"/>
                        </a:rPr>
                        <m:t>+</m:t>
                      </m:r>
                      <m:r>
                        <a:rPr lang="en-GB" sz="2000" i="1" dirty="0" smtClean="0">
                          <a:latin typeface="Cambria Math"/>
                        </a:rPr>
                        <m:t>𝑇</m:t>
                      </m:r>
                    </m:oMath>
                  </m:oMathPara>
                </a14:m>
                <a:endParaRPr lang="en-GB" sz="2000" dirty="0"/>
              </a:p>
              <a:p>
                <a:endParaRPr lang="en-GB" sz="2000" dirty="0"/>
              </a:p>
              <a:p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𝑇</m:t>
                    </m:r>
                    <m:r>
                      <a:rPr lang="en-GB" sz="2000" i="1" dirty="0" smtClean="0">
                        <a:latin typeface="Cambria Math"/>
                      </a:rPr>
                      <m:t>=6</m:t>
                    </m:r>
                  </m:oMath>
                </a14:m>
                <a:r>
                  <a:rPr lang="en-GB" sz="2000" dirty="0"/>
                  <a:t>  in all worksheets.</a:t>
                </a:r>
              </a:p>
              <a:p>
                <a:endParaRPr lang="en-GB" sz="2000" dirty="0"/>
              </a:p>
              <a:p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  <m:r>
                      <a:rPr lang="en-GB" sz="2000" i="1" dirty="0" smtClean="0">
                        <a:latin typeface="Cambria Math"/>
                      </a:rPr>
                      <m:t>, </m:t>
                    </m:r>
                    <m:r>
                      <a:rPr lang="en-GB" sz="2000" i="1" dirty="0" smtClean="0">
                        <a:latin typeface="Cambria Math"/>
                      </a:rPr>
                      <m:t>𝑅</m:t>
                    </m:r>
                  </m:oMath>
                </a14:m>
                <a:r>
                  <a:rPr lang="en-GB" sz="2000" dirty="0"/>
                  <a:t>,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𝑆</m:t>
                    </m:r>
                  </m:oMath>
                </a14:m>
                <a:r>
                  <a:rPr lang="en-GB" sz="2000" dirty="0"/>
                  <a:t> were chosen in accordance with </a:t>
                </a:r>
                <a:r>
                  <a:rPr lang="en-GB" sz="2000"/>
                  <a:t>the formula </a:t>
                </a:r>
                <a:r>
                  <a:rPr lang="en-GB" sz="2000" dirty="0"/>
                  <a:t>above.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8035" y="4215282"/>
                <a:ext cx="3739487" cy="2246769"/>
              </a:xfrm>
              <a:prstGeom prst="rect">
                <a:avLst/>
              </a:prstGeom>
              <a:blipFill>
                <a:blip r:embed="rId14"/>
                <a:stretch>
                  <a:fillRect l="-1629" b="-37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85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53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21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117577" y="27296"/>
            <a:ext cx="1005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15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96731" y="1528549"/>
                <a:ext cx="385683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385683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9984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</m:t>
                      </m:r>
                      <m:r>
                        <a:rPr lang="en-GB" sz="2400" b="0" i="1" dirty="0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21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20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6731" y="1528549"/>
                <a:ext cx="396069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396069" cy="36933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36812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54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20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21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6731" y="1528549"/>
                <a:ext cx="385554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385554" cy="3693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210147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64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30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21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6731" y="1528549"/>
                <a:ext cx="4045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404598" cy="3693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40718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66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30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21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6731" y="1528549"/>
                <a:ext cx="390876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390876" cy="3693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118951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68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30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21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6731" y="1528549"/>
                <a:ext cx="38767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387670" cy="3693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377522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DD0296B-9C38-47AC-ABB6-35E7B56B94F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21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701710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1710" y="4926760"/>
                <a:ext cx="463845" cy="461665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19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610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72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32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21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6731" y="1528549"/>
                <a:ext cx="393569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𝐺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393569" cy="3693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2892479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70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32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21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6731" y="1528549"/>
                <a:ext cx="412612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𝐻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412612" cy="3693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38945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8</m:t>
                      </m:r>
                      <m:r>
                        <a:rPr lang="en-GB" sz="24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>
                          <a:latin typeface="Cambria Math"/>
                        </a:rPr>
                        <m:t>5</m:t>
                      </m:r>
                      <m:r>
                        <a:rPr lang="en-GB" sz="2400" b="0" i="1" dirty="0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15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6731" y="1528549"/>
                <a:ext cx="33304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𝐼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333040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2808210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70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24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5</m:t>
                      </m:r>
                      <m:r>
                        <a:rPr lang="en-GB" sz="2400" b="0" i="1" dirty="0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15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6731" y="1528549"/>
                <a:ext cx="330219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330219" cy="369332"/>
              </a:xfrm>
              <a:prstGeom prst="rect">
                <a:avLst/>
              </a:prstGeom>
              <a:blipFill rotWithShape="1">
                <a:blip r:embed="rId16"/>
                <a:stretch>
                  <a:fillRect b="-806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290153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88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3</m:t>
                      </m:r>
                      <m:r>
                        <a:rPr lang="en-GB" sz="2400" b="0" i="1" dirty="0" smtClean="0"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5</m:t>
                      </m:r>
                      <m:r>
                        <a:rPr lang="en-GB" sz="2400" b="0" i="1" dirty="0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15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6731" y="1528549"/>
                <a:ext cx="406457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406457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254339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62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3</m:t>
                      </m:r>
                      <m:r>
                        <a:rPr lang="en-GB" sz="2400" b="0" i="1" dirty="0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38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15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6731" y="1528549"/>
                <a:ext cx="365741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365741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629066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60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3</m:t>
                      </m:r>
                      <m:r>
                        <a:rPr lang="en-GB" sz="2400" b="0" i="1" dirty="0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36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15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6731" y="1528549"/>
                <a:ext cx="440377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440377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29786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54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25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35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15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6731" y="1528549"/>
                <a:ext cx="411523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411523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209976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56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28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34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15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6731" y="1528549"/>
                <a:ext cx="398699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398699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231389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13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39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sz="2000" dirty="0">
                    <a:latin typeface="Comic Sans MS" panose="030F0702030302020204" pitchFamily="66" charset="0"/>
                  </a:rPr>
                  <a:t>The diagram shows parallelogram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</a:t>
                </a: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numbers in three of the shaded triangles denote their areas.</a:t>
                </a:r>
              </a:p>
              <a:p>
                <a:endParaRPr lang="en-GB" sz="8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What is the area of the remaining shaded triangle?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910" y="5418166"/>
                <a:ext cx="8052179" cy="1330301"/>
              </a:xfrm>
              <a:prstGeom prst="rect">
                <a:avLst/>
              </a:prstGeom>
              <a:blipFill rotWithShape="1">
                <a:blip r:embed="rId15"/>
                <a:stretch>
                  <a:fillRect l="-1212" b="-100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6731" y="1528549"/>
                <a:ext cx="385875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1528549"/>
                <a:ext cx="38587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</p:spTree>
    <p:extLst>
      <p:ext uri="{BB962C8B-B14F-4D97-AF65-F5344CB8AC3E}">
        <p14:creationId xmlns:p14="http://schemas.microsoft.com/office/powerpoint/2010/main" val="188379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545910" y="5404518"/>
            <a:ext cx="82745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Transforming the parallelogram to a rectangle by sliding the top edge to the left changes the shape but none of the areas.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Nor does it change ratios of segment lengths.</a:t>
            </a:r>
          </a:p>
          <a:p>
            <a:r>
              <a:rPr lang="en-GB" sz="2000" dirty="0">
                <a:latin typeface="Comic Sans MS" panose="030F0702030302020204" pitchFamily="66" charset="0"/>
              </a:rPr>
              <a:t>A rectangle is a lot easier to analyse.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75335" y="1150164"/>
            <a:ext cx="8103197" cy="3821430"/>
            <a:chOff x="775335" y="878622"/>
            <a:chExt cx="8103197" cy="3821430"/>
          </a:xfrm>
        </p:grpSpPr>
        <p:grpSp>
          <p:nvGrpSpPr>
            <p:cNvPr id="3" name="Group 2"/>
            <p:cNvGrpSpPr/>
            <p:nvPr/>
          </p:nvGrpSpPr>
          <p:grpSpPr>
            <a:xfrm>
              <a:off x="775335" y="878622"/>
              <a:ext cx="7593330" cy="3821430"/>
              <a:chOff x="775335" y="878622"/>
              <a:chExt cx="7593330" cy="3821430"/>
            </a:xfrm>
          </p:grpSpPr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5335" y="878622"/>
                <a:ext cx="7593330" cy="38214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3411934" y="3957847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i="1" dirty="0" smtClean="0">
                              <a:latin typeface="Cambria Math"/>
                            </a:rPr>
                            <m:t>63</m:t>
                          </m:r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11934" y="3957847"/>
                    <a:ext cx="593432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4301297" y="2445220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21</m:t>
                          </m:r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01297" y="2445220"/>
                    <a:ext cx="593432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1082691" y="1683220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48</m:t>
                          </m:r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26" name="Text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82691" y="1683220"/>
                    <a:ext cx="593432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3" name="TextBox 22"/>
            <p:cNvSpPr txBox="1"/>
            <p:nvPr/>
          </p:nvSpPr>
          <p:spPr>
            <a:xfrm>
              <a:off x="6933063" y="3888423"/>
              <a:ext cx="1945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Not drawn to scale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714750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750" y="4926760"/>
                <a:ext cx="463845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03036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036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720584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0584" y="755399"/>
                <a:ext cx="451469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69875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96732" y="5418166"/>
                <a:ext cx="8201358" cy="1409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diagram shows parallelogram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𝐸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 the mid point of edge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</a:t>
                </a:r>
              </a:p>
              <a:p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𝐹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divides edge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𝐷𝐶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𝐷𝐹</m:t>
                    </m:r>
                    <m:r>
                      <a:rPr lang="en-GB" sz="2000" i="1" dirty="0" smtClean="0">
                        <a:latin typeface="Cambria Math"/>
                      </a:rPr>
                      <m:t>:</m:t>
                    </m:r>
                    <m:r>
                      <a:rPr lang="en-GB" sz="2000" i="1" dirty="0" smtClean="0">
                        <a:latin typeface="Cambria Math"/>
                      </a:rPr>
                      <m:t>𝐹𝐶</m:t>
                    </m:r>
                    <m:r>
                      <a:rPr lang="en-GB" sz="2000" i="1" dirty="0" smtClean="0">
                        <a:latin typeface="Cambria Math"/>
                      </a:rPr>
                      <m:t>=1:2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Three of the shaded triangles within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have numbers which denote their respective areas.</a:t>
                </a:r>
              </a:p>
              <a:p>
                <a:endParaRPr lang="en-GB" sz="7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What is the area of each of the other four regions?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2" y="5418166"/>
                <a:ext cx="8201358" cy="1409810"/>
              </a:xfrm>
              <a:prstGeom prst="rect">
                <a:avLst/>
              </a:prstGeom>
              <a:blipFill>
                <a:blip r:embed="rId4"/>
                <a:stretch>
                  <a:fillRect l="-743" t="-866" r="-1413" b="-69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21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22151" y="755399"/>
                <a:ext cx="4532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2151" y="755399"/>
                <a:ext cx="453201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062656" y="2845112"/>
                <a:ext cx="4580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2656" y="2845112"/>
                <a:ext cx="458011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1069" y="1217064"/>
            <a:ext cx="227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Additional exercise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086BD1-9FA1-4EE2-978D-45313D97CA5F}"/>
                  </a:ext>
                </a:extLst>
              </p:cNvPr>
              <p:cNvSpPr txBox="1"/>
              <p:nvPr/>
            </p:nvSpPr>
            <p:spPr>
              <a:xfrm>
                <a:off x="4685428" y="1416170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086BD1-9FA1-4EE2-978D-45313D97CA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428" y="1416170"/>
                <a:ext cx="423514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5833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96732" y="5418166"/>
                <a:ext cx="8201358" cy="1409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diagram shows parallelogram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𝐸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 the mid point of edge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</a:t>
                </a:r>
              </a:p>
              <a:p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𝐹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divides edge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𝐷𝐶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𝐷𝐹</m:t>
                    </m:r>
                    <m:r>
                      <a:rPr lang="en-GB" sz="2000" i="1" dirty="0" smtClean="0">
                        <a:latin typeface="Cambria Math"/>
                      </a:rPr>
                      <m:t>:</m:t>
                    </m:r>
                    <m:r>
                      <a:rPr lang="en-GB" sz="2000" i="1" dirty="0" smtClean="0">
                        <a:latin typeface="Cambria Math"/>
                      </a:rPr>
                      <m:t>𝐹𝐶</m:t>
                    </m:r>
                    <m:r>
                      <a:rPr lang="en-GB" sz="2000" i="1" dirty="0" smtClean="0">
                        <a:latin typeface="Cambria Math"/>
                      </a:rPr>
                      <m:t>=1:2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Three of the shaded triangles within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have numbers which denote their respective areas.</a:t>
                </a:r>
              </a:p>
              <a:p>
                <a:endParaRPr lang="en-GB" sz="7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What is the area of each of the other four regions?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2" y="5418166"/>
                <a:ext cx="8201358" cy="1409810"/>
              </a:xfrm>
              <a:prstGeom prst="rect">
                <a:avLst/>
              </a:prstGeom>
              <a:blipFill>
                <a:blip r:embed="rId4"/>
                <a:stretch>
                  <a:fillRect l="-743" t="-866" r="-1413" b="-69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21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22151" y="755399"/>
                <a:ext cx="4532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2151" y="755399"/>
                <a:ext cx="453201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062656" y="2845112"/>
                <a:ext cx="4580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2656" y="2845112"/>
                <a:ext cx="458011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1069" y="1217064"/>
            <a:ext cx="227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Additional exercise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086BD1-9FA1-4EE2-978D-45313D97CA5F}"/>
                  </a:ext>
                </a:extLst>
              </p:cNvPr>
              <p:cNvSpPr txBox="1"/>
              <p:nvPr/>
            </p:nvSpPr>
            <p:spPr>
              <a:xfrm>
                <a:off x="4685428" y="1416170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086BD1-9FA1-4EE2-978D-45313D97CA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428" y="1416170"/>
                <a:ext cx="423514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163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96732" y="5418166"/>
                <a:ext cx="8201358" cy="1409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diagram shows parallelogram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𝐸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 the mid point of edge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</a:t>
                </a:r>
              </a:p>
              <a:p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𝐹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divides edge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𝐷𝐶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𝐷𝐹</m:t>
                    </m:r>
                    <m:r>
                      <a:rPr lang="en-GB" sz="2000" i="1" dirty="0" smtClean="0">
                        <a:latin typeface="Cambria Math"/>
                      </a:rPr>
                      <m:t>:</m:t>
                    </m:r>
                    <m:r>
                      <a:rPr lang="en-GB" sz="2000" i="1" dirty="0" smtClean="0">
                        <a:latin typeface="Cambria Math"/>
                      </a:rPr>
                      <m:t>𝐹𝐶</m:t>
                    </m:r>
                    <m:r>
                      <a:rPr lang="en-GB" sz="2000" i="1" dirty="0" smtClean="0">
                        <a:latin typeface="Cambria Math"/>
                      </a:rPr>
                      <m:t>=1:2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Three of the shaded triangles within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have numbers which denote their respective areas.</a:t>
                </a:r>
              </a:p>
              <a:p>
                <a:endParaRPr lang="en-GB" sz="7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What is the area of each of the other four regions?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2" y="5418166"/>
                <a:ext cx="8201358" cy="1409810"/>
              </a:xfrm>
              <a:prstGeom prst="rect">
                <a:avLst/>
              </a:prstGeom>
              <a:blipFill>
                <a:blip r:embed="rId4"/>
                <a:stretch>
                  <a:fillRect l="-743" t="-866" r="-1413" b="-69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21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22151" y="755399"/>
                <a:ext cx="4532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2151" y="755399"/>
                <a:ext cx="453201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062656" y="2845112"/>
                <a:ext cx="4580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2656" y="2845112"/>
                <a:ext cx="458011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1069" y="1217064"/>
            <a:ext cx="227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Additional exercise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086BD1-9FA1-4EE2-978D-45313D97CA5F}"/>
                  </a:ext>
                </a:extLst>
              </p:cNvPr>
              <p:cNvSpPr txBox="1"/>
              <p:nvPr/>
            </p:nvSpPr>
            <p:spPr>
              <a:xfrm>
                <a:off x="4685428" y="1416170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086BD1-9FA1-4EE2-978D-45313D97CA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428" y="1416170"/>
                <a:ext cx="423514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438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96732" y="5418166"/>
                <a:ext cx="8201358" cy="1409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diagram shows parallelogram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𝐸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 the mid point of edge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</a:t>
                </a:r>
              </a:p>
              <a:p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𝐹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divides edge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𝐷𝐶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𝐷𝐹</m:t>
                    </m:r>
                    <m:r>
                      <a:rPr lang="en-GB" sz="2000" i="1" dirty="0" smtClean="0">
                        <a:latin typeface="Cambria Math"/>
                      </a:rPr>
                      <m:t>:</m:t>
                    </m:r>
                    <m:r>
                      <a:rPr lang="en-GB" sz="2000" i="1" dirty="0" smtClean="0">
                        <a:latin typeface="Cambria Math"/>
                      </a:rPr>
                      <m:t>𝐹𝐶</m:t>
                    </m:r>
                    <m:r>
                      <a:rPr lang="en-GB" sz="2000" i="1" dirty="0" smtClean="0">
                        <a:latin typeface="Cambria Math"/>
                      </a:rPr>
                      <m:t>=1:2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Three of the shaded triangles within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have numbers which denote their respective areas.</a:t>
                </a:r>
              </a:p>
              <a:p>
                <a:endParaRPr lang="en-GB" sz="7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What is the area of each of the other four regions?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2" y="5418166"/>
                <a:ext cx="8201358" cy="1409810"/>
              </a:xfrm>
              <a:prstGeom prst="rect">
                <a:avLst/>
              </a:prstGeom>
              <a:blipFill>
                <a:blip r:embed="rId4"/>
                <a:stretch>
                  <a:fillRect l="-743" t="-866" r="-1413" b="-69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21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22151" y="755399"/>
                <a:ext cx="4532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2151" y="755399"/>
                <a:ext cx="453201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062656" y="2845112"/>
                <a:ext cx="4580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2656" y="2845112"/>
                <a:ext cx="458011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1069" y="1217064"/>
            <a:ext cx="227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Additional exercise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086BD1-9FA1-4EE2-978D-45313D97CA5F}"/>
                  </a:ext>
                </a:extLst>
              </p:cNvPr>
              <p:cNvSpPr txBox="1"/>
              <p:nvPr/>
            </p:nvSpPr>
            <p:spPr>
              <a:xfrm>
                <a:off x="4685428" y="1416170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086BD1-9FA1-4EE2-978D-45313D97CA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428" y="1416170"/>
                <a:ext cx="423514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962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2956" y="5431814"/>
            <a:ext cx="85475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Let us label two points on the rectangle.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HINT:	The area of a triangle is half that of its enveloping rectangle.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75335" y="1150164"/>
            <a:ext cx="8103197" cy="3821430"/>
            <a:chOff x="775335" y="878622"/>
            <a:chExt cx="8103197" cy="3821430"/>
          </a:xfrm>
        </p:grpSpPr>
        <p:grpSp>
          <p:nvGrpSpPr>
            <p:cNvPr id="3" name="Group 2"/>
            <p:cNvGrpSpPr/>
            <p:nvPr/>
          </p:nvGrpSpPr>
          <p:grpSpPr>
            <a:xfrm>
              <a:off x="775335" y="878622"/>
              <a:ext cx="7593330" cy="3821430"/>
              <a:chOff x="775335" y="878622"/>
              <a:chExt cx="7593330" cy="3821430"/>
            </a:xfrm>
          </p:grpSpPr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5335" y="878622"/>
                <a:ext cx="7593330" cy="38214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3411934" y="3957847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i="1" dirty="0" smtClean="0">
                              <a:latin typeface="Cambria Math"/>
                            </a:rPr>
                            <m:t>63</m:t>
                          </m:r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11934" y="3957847"/>
                    <a:ext cx="593432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4301297" y="2445220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21</m:t>
                          </m:r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01297" y="2445220"/>
                    <a:ext cx="593432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1082691" y="1683220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48</m:t>
                          </m:r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26" name="Text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82691" y="1683220"/>
                    <a:ext cx="593432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3" name="TextBox 22"/>
            <p:cNvSpPr txBox="1"/>
            <p:nvPr/>
          </p:nvSpPr>
          <p:spPr>
            <a:xfrm>
              <a:off x="6933063" y="3888423"/>
              <a:ext cx="1945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Not drawn to scale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714750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750" y="4926760"/>
                <a:ext cx="463845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03036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036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720584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0584" y="755399"/>
                <a:ext cx="451469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269975" y="755399"/>
                <a:ext cx="4532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9975" y="755399"/>
                <a:ext cx="453201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720584" y="2845112"/>
                <a:ext cx="4580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0584" y="2845112"/>
                <a:ext cx="458011" cy="461665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634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  <p:bldP spid="14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27545" y="887110"/>
                <a:ext cx="6250676" cy="5016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Consider triangle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𝐴𝐵𝐹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Its area must be half of rectangle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Similarly, the area of triangle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𝐴𝐸𝐷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is half of rectangle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So the areas of triangles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𝐴𝐵𝐹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𝐴𝐸𝐷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are equal.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Let’s call the required area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𝑇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 and the area of the quadrilateral contained within both triangles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b="0" dirty="0"/>
                  <a:t>		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63+</m:t>
                    </m:r>
                    <m:r>
                      <a:rPr lang="en-GB" sz="2000" b="0" i="1" smtClean="0">
                        <a:latin typeface="Cambria Math"/>
                      </a:rPr>
                      <m:t>𝑄</m:t>
                    </m:r>
                    <m:r>
                      <a:rPr lang="en-GB" sz="2000" b="0" i="1" smtClean="0">
                        <a:latin typeface="Cambria Math"/>
                      </a:rPr>
                      <m:t>+</m:t>
                    </m:r>
                    <m:r>
                      <a:rPr lang="en-GB" sz="2000" b="0" i="1" smtClean="0">
                        <a:latin typeface="Cambria Math"/>
                      </a:rPr>
                      <m:t>𝑇</m:t>
                    </m:r>
                    <m:r>
                      <a:rPr lang="en-GB" sz="2000" b="0" i="1" smtClean="0">
                        <a:latin typeface="Cambria Math"/>
                      </a:rPr>
                      <m:t>=48+</m:t>
                    </m:r>
                    <m:r>
                      <a:rPr lang="en-GB" sz="2000" b="0" i="1" smtClean="0">
                        <a:latin typeface="Cambria Math"/>
                      </a:rPr>
                      <m:t>𝑄</m:t>
                    </m:r>
                    <m:r>
                      <a:rPr lang="en-GB" sz="2000" b="0" i="1" smtClean="0">
                        <a:latin typeface="Cambria Math"/>
                      </a:rPr>
                      <m:t>+21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So 			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𝑇</m:t>
                    </m:r>
                    <m:r>
                      <a:rPr lang="en-GB" sz="2000" b="0" i="1" smtClean="0">
                        <a:latin typeface="Cambria Math"/>
                      </a:rPr>
                      <m:t>=6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45" y="887110"/>
                <a:ext cx="6250676" cy="5016758"/>
              </a:xfrm>
              <a:prstGeom prst="rect">
                <a:avLst/>
              </a:prstGeom>
              <a:blipFill>
                <a:blip r:embed="rId3"/>
                <a:stretch>
                  <a:fillRect l="-1073" t="-730" r="-878" b="-13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4318" y="464032"/>
            <a:ext cx="3009682" cy="24164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055895" y="710427"/>
                <a:ext cx="35746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dirty="0" smtClean="0">
                          <a:latin typeface="Cambria Math"/>
                        </a:rPr>
                        <m:t>𝑇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5895" y="710427"/>
                <a:ext cx="357469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058167" y="1627115"/>
                <a:ext cx="3766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dirty="0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8167" y="1627115"/>
                <a:ext cx="376642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7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8252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  <p:bldP spid="2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" y="1151582"/>
            <a:ext cx="7593330" cy="3821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96732" y="5418166"/>
                <a:ext cx="8201358" cy="1409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diagram shows parallelogram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𝐸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 the mid point of edge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</a:t>
                </a:r>
              </a:p>
              <a:p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𝐹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divides edge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𝐷𝐶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𝐷𝐹</m:t>
                    </m:r>
                    <m:r>
                      <a:rPr lang="en-GB" sz="2000" i="1" dirty="0" smtClean="0">
                        <a:latin typeface="Cambria Math"/>
                      </a:rPr>
                      <m:t>:</m:t>
                    </m:r>
                    <m:r>
                      <a:rPr lang="en-GB" sz="2000" i="1" dirty="0" smtClean="0">
                        <a:latin typeface="Cambria Math"/>
                      </a:rPr>
                      <m:t>𝐹𝐶</m:t>
                    </m:r>
                    <m:r>
                      <a:rPr lang="en-GB" sz="2000" i="1" dirty="0" smtClean="0">
                        <a:latin typeface="Cambria Math"/>
                      </a:rPr>
                      <m:t>=1:2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 Three of the shaded triangles within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𝐴𝐵𝐶𝐷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have numbers which denote their respective areas.</a:t>
                </a:r>
              </a:p>
              <a:p>
                <a:endParaRPr lang="en-GB" sz="7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What is the area of each of the other four regions?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2" y="5418166"/>
                <a:ext cx="8201358" cy="1409810"/>
              </a:xfrm>
              <a:prstGeom prst="rect">
                <a:avLst/>
              </a:prstGeom>
              <a:blipFill>
                <a:blip r:embed="rId4"/>
                <a:stretch>
                  <a:fillRect l="-743" t="-866" r="-1413" b="-69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022" y="4230807"/>
                <a:ext cx="593432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21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53" y="2718180"/>
                <a:ext cx="593432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48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467" y="1956180"/>
                <a:ext cx="593432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33063" y="4161383"/>
            <a:ext cx="194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 drawn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212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2760" y="755399"/>
                <a:ext cx="451469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118" y="4926760"/>
                <a:ext cx="463845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22151" y="755399"/>
                <a:ext cx="4532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2151" y="755399"/>
                <a:ext cx="453201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062656" y="2845112"/>
                <a:ext cx="4580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2656" y="2845112"/>
                <a:ext cx="458011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226761" y="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Bradley Hand ITC" panose="03070402050302030203" pitchFamily="66" charset="0"/>
              </a:rPr>
              <a:t>SIC_72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1069" y="1217064"/>
            <a:ext cx="227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Additional exercise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086BD1-9FA1-4EE2-978D-45313D97CA5F}"/>
                  </a:ext>
                </a:extLst>
              </p:cNvPr>
              <p:cNvSpPr txBox="1"/>
              <p:nvPr/>
            </p:nvSpPr>
            <p:spPr>
              <a:xfrm>
                <a:off x="4685428" y="1416170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3086BD1-9FA1-4EE2-978D-45313D97CA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428" y="1416170"/>
                <a:ext cx="423514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322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2956" y="5431814"/>
            <a:ext cx="8547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Let us transform it to a rectangle as before.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75335" y="1150164"/>
            <a:ext cx="8103197" cy="3821430"/>
            <a:chOff x="775335" y="878622"/>
            <a:chExt cx="8103197" cy="3821430"/>
          </a:xfrm>
        </p:grpSpPr>
        <p:grpSp>
          <p:nvGrpSpPr>
            <p:cNvPr id="3" name="Group 2"/>
            <p:cNvGrpSpPr/>
            <p:nvPr/>
          </p:nvGrpSpPr>
          <p:grpSpPr>
            <a:xfrm>
              <a:off x="775335" y="878622"/>
              <a:ext cx="7593330" cy="3821430"/>
              <a:chOff x="775335" y="878622"/>
              <a:chExt cx="7593330" cy="3821430"/>
            </a:xfrm>
          </p:grpSpPr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5335" y="878622"/>
                <a:ext cx="7593330" cy="38214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3411934" y="3957847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i="1" dirty="0" smtClean="0">
                              <a:latin typeface="Cambria Math"/>
                            </a:rPr>
                            <m:t>63</m:t>
                          </m:r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11934" y="3957847"/>
                    <a:ext cx="593432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4301297" y="2445220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21</m:t>
                          </m:r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01297" y="2445220"/>
                    <a:ext cx="593432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1082691" y="1683220"/>
                    <a:ext cx="59343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dirty="0" smtClean="0">
                              <a:latin typeface="Cambria Math"/>
                            </a:rPr>
                            <m:t>48</m:t>
                          </m:r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26" name="Text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82691" y="1683220"/>
                    <a:ext cx="593432" cy="461665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3" name="TextBox 22"/>
            <p:cNvSpPr txBox="1"/>
            <p:nvPr/>
          </p:nvSpPr>
          <p:spPr>
            <a:xfrm>
              <a:off x="6933063" y="3888423"/>
              <a:ext cx="1945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Not drawn to scale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714750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750" y="4926760"/>
                <a:ext cx="463845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03036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036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720584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0584" y="755399"/>
                <a:ext cx="451469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269975" y="755399"/>
                <a:ext cx="4532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9975" y="755399"/>
                <a:ext cx="453201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720584" y="2845112"/>
                <a:ext cx="4580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0584" y="2845112"/>
                <a:ext cx="458011" cy="461665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B8E2709-9E08-4FF8-9435-4F90FFEE653C}"/>
                  </a:ext>
                </a:extLst>
              </p:cNvPr>
              <p:cNvSpPr txBox="1"/>
              <p:nvPr/>
            </p:nvSpPr>
            <p:spPr>
              <a:xfrm>
                <a:off x="2379108" y="1408010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B8E2709-9E08-4FF8-9435-4F90FFEE65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9108" y="1408010"/>
                <a:ext cx="423514" cy="46166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39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72956" y="5431814"/>
            <a:ext cx="8547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Let us now transform it to a unit square.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75335" y="1150164"/>
            <a:ext cx="5616000" cy="3816000"/>
            <a:chOff x="775335" y="878622"/>
            <a:chExt cx="5616000" cy="3816000"/>
          </a:xfrm>
        </p:grpSpPr>
        <p:pic>
          <p:nvPicPr>
            <p:cNvPr id="2050" name="Picture 2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5335" y="878622"/>
              <a:ext cx="5616000" cy="381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2742082" y="3957847"/>
                  <a:ext cx="59343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dirty="0" smtClean="0">
                            <a:latin typeface="Cambria Math"/>
                          </a:rPr>
                          <m:t>63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2082" y="3957847"/>
                  <a:ext cx="59343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3376737" y="2445220"/>
                  <a:ext cx="59343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21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6737" y="2445220"/>
                  <a:ext cx="593432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920131" y="1683220"/>
                  <a:ext cx="59343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48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0131" y="1683220"/>
                  <a:ext cx="593432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373630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3630" y="4926760"/>
                <a:ext cx="463845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03036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036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379464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464" y="755399"/>
                <a:ext cx="451469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792455" y="755399"/>
                <a:ext cx="4532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2455" y="755399"/>
                <a:ext cx="453201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379464" y="2845112"/>
                <a:ext cx="4580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464" y="2845112"/>
                <a:ext cx="458011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B8E2709-9E08-4FF8-9435-4F90FFEE653C}"/>
                  </a:ext>
                </a:extLst>
              </p:cNvPr>
              <p:cNvSpPr txBox="1"/>
              <p:nvPr/>
            </p:nvSpPr>
            <p:spPr>
              <a:xfrm>
                <a:off x="1901588" y="1408010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B8E2709-9E08-4FF8-9435-4F90FFEE65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1588" y="1408010"/>
                <a:ext cx="423514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C676781-DC87-499B-B8A5-0C635D9AB8B4}"/>
                  </a:ext>
                </a:extLst>
              </p:cNvPr>
              <p:cNvSpPr txBox="1"/>
              <p:nvPr/>
            </p:nvSpPr>
            <p:spPr>
              <a:xfrm>
                <a:off x="1672502" y="1712711"/>
                <a:ext cx="4610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C676781-DC87-499B-B8A5-0C635D9AB8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2502" y="1712711"/>
                <a:ext cx="461088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5CAFA16-E597-4853-9312-9A5A7FE3DD8D}"/>
                  </a:ext>
                </a:extLst>
              </p:cNvPr>
              <p:cNvSpPr txBox="1"/>
              <p:nvPr/>
            </p:nvSpPr>
            <p:spPr>
              <a:xfrm>
                <a:off x="272956" y="5853592"/>
                <a:ext cx="836984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 is at the intersection of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𝐴𝐹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𝐷𝐸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  Triangles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𝐴𝐺𝐷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𝐺𝐹𝐷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 have the same altitude so their base lengths are in proportion to their areas.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5CAFA16-E597-4853-9312-9A5A7FE3DD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956" y="5853592"/>
                <a:ext cx="8369840" cy="1015663"/>
              </a:xfrm>
              <a:prstGeom prst="rect">
                <a:avLst/>
              </a:prstGeom>
              <a:blipFill>
                <a:blip r:embed="rId18"/>
                <a:stretch>
                  <a:fillRect l="-801" t="-2994" b="-95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>
            <a:extLst>
              <a:ext uri="{FF2B5EF4-FFF2-40B4-BE49-F238E27FC236}">
                <a16:creationId xmlns:a16="http://schemas.microsoft.com/office/drawing/2014/main" id="{6E6406E9-AD9F-4BD4-B4C3-6EC24546B146}"/>
              </a:ext>
            </a:extLst>
          </p:cNvPr>
          <p:cNvGrpSpPr/>
          <p:nvPr/>
        </p:nvGrpSpPr>
        <p:grpSpPr>
          <a:xfrm>
            <a:off x="1513563" y="1181914"/>
            <a:ext cx="432618" cy="540000"/>
            <a:chOff x="1513563" y="1181914"/>
            <a:chExt cx="432618" cy="540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9385E2D-28B3-4CD7-9B85-AD23300B1F72}"/>
                </a:ext>
              </a:extLst>
            </p:cNvPr>
            <p:cNvCxnSpPr>
              <a:cxnSpLocks/>
            </p:cNvCxnSpPr>
            <p:nvPr/>
          </p:nvCxnSpPr>
          <p:spPr>
            <a:xfrm>
              <a:off x="1857138" y="1181914"/>
              <a:ext cx="0" cy="540000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E3DC1D38-E590-42D1-8F08-1BE48C3697DA}"/>
                    </a:ext>
                  </a:extLst>
                </p:cNvPr>
                <p:cNvSpPr txBox="1"/>
                <p:nvPr/>
              </p:nvSpPr>
              <p:spPr>
                <a:xfrm>
                  <a:off x="1513563" y="1181914"/>
                  <a:ext cx="43261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oMath>
                    </m:oMathPara>
                  </a14:m>
                  <a:endParaRPr lang="en-GB" sz="2400" b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E3DC1D38-E590-42D1-8F08-1BE48C3697D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13563" y="1181914"/>
                  <a:ext cx="432618" cy="461665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EAE0716-E49C-4CC7-BED9-209E4299AF92}"/>
              </a:ext>
            </a:extLst>
          </p:cNvPr>
          <p:cNvGrpSpPr/>
          <p:nvPr/>
        </p:nvGrpSpPr>
        <p:grpSpPr>
          <a:xfrm>
            <a:off x="813435" y="1631148"/>
            <a:ext cx="1044000" cy="461665"/>
            <a:chOff x="813435" y="1631148"/>
            <a:chExt cx="1044000" cy="461665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90F7C31-5A79-4B31-BE59-6BDA98FF63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13435" y="1726028"/>
              <a:ext cx="1044000" cy="0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5B246C0E-BCF0-42B0-B370-E59EC469FE29}"/>
                    </a:ext>
                  </a:extLst>
                </p:cNvPr>
                <p:cNvSpPr txBox="1"/>
                <p:nvPr/>
              </p:nvSpPr>
              <p:spPr>
                <a:xfrm>
                  <a:off x="1088588" y="1631148"/>
                  <a:ext cx="43261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2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oMath>
                    </m:oMathPara>
                  </a14:m>
                  <a:endParaRPr lang="en-GB" sz="2400" b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5B246C0E-BCF0-42B0-B370-E59EC469FE2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8588" y="1631148"/>
                  <a:ext cx="432618" cy="461665"/>
                </a:xfrm>
                <a:prstGeom prst="rect">
                  <a:avLst/>
                </a:prstGeom>
                <a:blipFill>
                  <a:blip r:embed="rId20"/>
                  <a:stretch>
                    <a:fillRect l="-4225" r="-3098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547283B-61D6-4270-8E33-FD08A760780D}"/>
                  </a:ext>
                </a:extLst>
              </p:cNvPr>
              <p:cNvSpPr txBox="1"/>
              <p:nvPr/>
            </p:nvSpPr>
            <p:spPr>
              <a:xfrm>
                <a:off x="4847058" y="507233"/>
                <a:ext cx="4078057" cy="4234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000" b="1" dirty="0">
                    <a:solidFill>
                      <a:srgbClr val="7030A0"/>
                    </a:solidFill>
                  </a:rPr>
                  <a:t>	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GB" sz="28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GB" sz="28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  <m:r>
                          <a:rPr lang="en-GB" sz="2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2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GB" sz="2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  <m:r>
                      <a:rPr lang="en-GB" sz="28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sz="28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800" b="1" i="1" dirty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800" b="1" i="1" dirty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GB" sz="2800" b="1" i="1" dirty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num>
                      <m:den>
                        <m:r>
                          <a:rPr lang="en-GB" sz="28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en-GB" sz="28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b="1" dirty="0">
                    <a:solidFill>
                      <a:srgbClr val="7030A0"/>
                    </a:solidFill>
                  </a:rPr>
                  <a:t>	           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GB" sz="20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0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GB" sz="20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GB" sz="20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b="1" dirty="0">
                    <a:solidFill>
                      <a:srgbClr val="7030A0"/>
                    </a:solidFill>
                  </a:rPr>
                  <a:t>		       </a:t>
                </a:r>
                <a14:m>
                  <m:oMath xmlns:m="http://schemas.openxmlformats.org/officeDocument/2006/math">
                    <m:r>
                      <a:rPr lang="en-GB" sz="20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GB" sz="20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0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GB" sz="20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dirty="0">
                    <a:solidFill>
                      <a:schemeClr val="tx1"/>
                    </a:solidFill>
                  </a:rPr>
                  <a:t>	           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𝐹𝐺</m:t>
                    </m:r>
                    <m:r>
                      <a:rPr lang="en-GB" sz="2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GB" sz="2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𝐺𝐴</m:t>
                    </m:r>
                    <m:r>
                      <a:rPr lang="en-GB" sz="2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=1:6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dirty="0"/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000" b="0" i="0" dirty="0" smtClean="0">
                        <a:latin typeface="Cambria Math" panose="02040503050406030204" pitchFamily="18" charset="0"/>
                      </a:rPr>
                      <m:t>area</m:t>
                    </m:r>
                    <m:r>
                      <a:rPr lang="en-GB" sz="20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000" b="0" i="1" dirty="0">
                        <a:latin typeface="Cambria Math" panose="02040503050406030204" pitchFamily="18" charset="0"/>
                      </a:rPr>
                      <m:t>𝐹𝐺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sz="2000" b="0" i="1" dirty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GB" sz="2000" b="0" i="0" dirty="0" smtClean="0">
                        <a:latin typeface="Cambria Math" panose="02040503050406030204" pitchFamily="18" charset="0"/>
                      </a:rPr>
                      <m:t>area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000" b="0" i="1" dirty="0">
                        <a:latin typeface="Cambria Math" panose="02040503050406030204" pitchFamily="18" charset="0"/>
                      </a:rPr>
                      <m:t>𝐺𝐴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sz="2000" b="0" i="1" dirty="0">
                        <a:latin typeface="Cambria Math" panose="02040503050406030204" pitchFamily="18" charset="0"/>
                      </a:rPr>
                      <m:t>=1:6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000" b="0" dirty="0"/>
                  <a:t>	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000" b="0" i="1" dirty="0">
                        <a:latin typeface="Cambria Math" panose="02040503050406030204" pitchFamily="18" charset="0"/>
                      </a:rPr>
                      <m:t>area</m:t>
                    </m:r>
                    <m:r>
                      <a:rPr lang="en-GB" sz="2000" b="0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000" b="0" i="1" dirty="0">
                        <a:latin typeface="Cambria Math" panose="02040503050406030204" pitchFamily="18" charset="0"/>
                      </a:rPr>
                      <m:t>𝐹𝐺𝐷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endParaRPr lang="en-GB" sz="2000" b="1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547283B-61D6-4270-8E33-FD08A76078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7058" y="507233"/>
                <a:ext cx="4078057" cy="4234108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462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  <p:bldP spid="19" grpId="0"/>
      <p:bldP spid="20" grpId="0"/>
      <p:bldP spid="3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75335" y="1150164"/>
            <a:ext cx="5616000" cy="3816000"/>
            <a:chOff x="775335" y="878622"/>
            <a:chExt cx="5616000" cy="3816000"/>
          </a:xfrm>
        </p:grpSpPr>
        <p:pic>
          <p:nvPicPr>
            <p:cNvPr id="2050" name="Picture 2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5335" y="878622"/>
              <a:ext cx="5616000" cy="381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3376737" y="2445220"/>
                  <a:ext cx="59343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21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6737" y="2445220"/>
                  <a:ext cx="59343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920131" y="1683220"/>
                  <a:ext cx="59343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48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0131" y="1683220"/>
                  <a:ext cx="593432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31" y="4926760"/>
                <a:ext cx="452175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373630" y="492676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3630" y="4926760"/>
                <a:ext cx="463845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03036" y="755399"/>
                <a:ext cx="4758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036" y="755399"/>
                <a:ext cx="475836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379464" y="755399"/>
                <a:ext cx="4514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464" y="755399"/>
                <a:ext cx="451469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792455" y="755399"/>
                <a:ext cx="4532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2455" y="755399"/>
                <a:ext cx="453201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2717165" y="43828"/>
            <a:ext cx="3709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Dissected Parallelogram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379464" y="2845112"/>
                <a:ext cx="4580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464" y="2845112"/>
                <a:ext cx="458011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B8E2709-9E08-4FF8-9435-4F90FFEE653C}"/>
                  </a:ext>
                </a:extLst>
              </p:cNvPr>
              <p:cNvSpPr txBox="1"/>
              <p:nvPr/>
            </p:nvSpPr>
            <p:spPr>
              <a:xfrm>
                <a:off x="1901588" y="1408010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B8E2709-9E08-4FF8-9435-4F90FFEE65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1588" y="1408010"/>
                <a:ext cx="423514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547283B-61D6-4270-8E33-FD08A760780D}"/>
                  </a:ext>
                </a:extLst>
              </p:cNvPr>
              <p:cNvSpPr txBox="1"/>
              <p:nvPr/>
            </p:nvSpPr>
            <p:spPr>
              <a:xfrm>
                <a:off x="4847058" y="1521151"/>
                <a:ext cx="4078057" cy="45010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000" b="0" dirty="0">
                    <a:solidFill>
                      <a:schemeClr val="tx1"/>
                    </a:solidFill>
                  </a:rPr>
                  <a:t>	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48+8=</m:t>
                    </m:r>
                    <m:f>
                      <m:fPr>
                        <m:ctrlPr>
                          <a:rPr lang="en-GB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d>
                      <m:dPr>
                        <m:ctrlPr>
                          <a:rPr lang="en-GB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𝑡𝑜𝑡𝑎𝑙</m:t>
                        </m:r>
                        <m:r>
                          <a:rPr lang="en-GB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𝑎𝑟𝑒𝑎</m:t>
                        </m:r>
                      </m:e>
                    </m:d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dirty="0"/>
                  <a:t>         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𝑡𝑜𝑡𝑎𝑙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𝑎𝑟𝑒𝑎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=336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000" b="0" dirty="0"/>
                  <a:t>     </a:t>
                </a:r>
                <a14:m>
                  <m:oMath xmlns:m="http://schemas.openxmlformats.org/officeDocument/2006/math">
                    <m:r>
                      <a:rPr lang="en-GB" sz="2000" b="0" i="0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8+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+21=</m:t>
                    </m:r>
                    <m:f>
                      <m:fPr>
                        <m:ctrlPr>
                          <a:rPr lang="en-GB" sz="2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sz="20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336</m:t>
                        </m:r>
                      </m:e>
                    </m:d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dirty="0"/>
                  <a:t>	         </a:t>
                </a:r>
                <a14:m>
                  <m:oMath xmlns:m="http://schemas.openxmlformats.org/officeDocument/2006/math">
                    <m:r>
                      <a:rPr lang="en-GB" sz="2000" dirty="0" smtClean="0">
                        <a:latin typeface="Cambria Math" panose="02040503050406030204" pitchFamily="18" charset="0"/>
                      </a:rPr>
                      <m:t>	</m:t>
                    </m:r>
                    <m:r>
                      <a:rPr lang="en-GB" sz="2000" i="1" dirty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GB" sz="2000" i="1" dirty="0">
                        <a:latin typeface="Cambria Math" panose="02040503050406030204" pitchFamily="18" charset="0"/>
                      </a:rPr>
                      <m:t>=99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b="0" dirty="0"/>
                  <a:t>	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+63=</m:t>
                    </m:r>
                    <m:f>
                      <m:f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336</m:t>
                        </m:r>
                      </m:e>
                    </m:d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dirty="0"/>
                  <a:t>	          </a:t>
                </a:r>
                <a14:m>
                  <m:oMath xmlns:m="http://schemas.openxmlformats.org/officeDocument/2006/math">
                    <m:r>
                      <a:rPr lang="en-GB" sz="2000" dirty="0">
                        <a:latin typeface="Cambria Math" panose="02040503050406030204" pitchFamily="18" charset="0"/>
                      </a:rPr>
                      <m:t>	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GB" sz="20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21</m:t>
                    </m:r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dirty="0"/>
                  <a:t>          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 panose="02040503050406030204" pitchFamily="18" charset="0"/>
                      </a:rPr>
                      <m:t>8+6</m:t>
                    </m:r>
                    <m:r>
                      <a:rPr lang="en-GB" sz="2000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000" i="1" dirty="0">
                        <a:latin typeface="Cambria Math" panose="02040503050406030204" pitchFamily="18" charset="0"/>
                      </a:rPr>
                      <m:t>𝐽</m:t>
                    </m:r>
                    <m:r>
                      <a:rPr lang="en-GB" sz="20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en-GB" sz="20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dirty="0" smtClean="0">
                            <a:latin typeface="Cambria Math" panose="02040503050406030204" pitchFamily="18" charset="0"/>
                          </a:rPr>
                          <m:t>336</m:t>
                        </m:r>
                      </m:e>
                    </m:d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000" dirty="0"/>
                  <a:t>	         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 panose="02040503050406030204" pitchFamily="18" charset="0"/>
                      </a:rPr>
                      <m:t>𝐽</m:t>
                    </m:r>
                    <m:r>
                      <a:rPr lang="en-GB" sz="2000" i="1" dirty="0">
                        <a:latin typeface="Cambria Math" panose="02040503050406030204" pitchFamily="18" charset="0"/>
                      </a:rPr>
                      <m:t>=70</m:t>
                    </m:r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547283B-61D6-4270-8E33-FD08A76078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7058" y="1521151"/>
                <a:ext cx="4078057" cy="4501040"/>
              </a:xfrm>
              <a:prstGeom prst="rect">
                <a:avLst/>
              </a:prstGeom>
              <a:blipFill>
                <a:blip r:embed="rId17"/>
                <a:stretch>
                  <a:fillRect b="-1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2EABB53-AE83-4E1F-83CC-190CCBEA5E6B}"/>
                  </a:ext>
                </a:extLst>
              </p:cNvPr>
              <p:cNvSpPr txBox="1"/>
              <p:nvPr/>
            </p:nvSpPr>
            <p:spPr>
              <a:xfrm>
                <a:off x="1448946" y="1156074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2EABB53-AE83-4E1F-83CC-190CCBEA5E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8946" y="1156074"/>
                <a:ext cx="423514" cy="46166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5B89FC7-BEE1-4FCF-AF1C-3D28FAD2A76A}"/>
                  </a:ext>
                </a:extLst>
              </p:cNvPr>
              <p:cNvSpPr txBox="1"/>
              <p:nvPr/>
            </p:nvSpPr>
            <p:spPr>
              <a:xfrm>
                <a:off x="2002128" y="2967335"/>
                <a:ext cx="4870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5B89FC7-BEE1-4FCF-AF1C-3D28FAD2A7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2128" y="2967335"/>
                <a:ext cx="487056" cy="46166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B0EAA43-375F-415F-8D89-730C83F9BD1B}"/>
                  </a:ext>
                </a:extLst>
              </p:cNvPr>
              <p:cNvSpPr txBox="1"/>
              <p:nvPr/>
            </p:nvSpPr>
            <p:spPr>
              <a:xfrm>
                <a:off x="3858324" y="3485092"/>
                <a:ext cx="38036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𝐼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B0EAA43-375F-415F-8D89-730C83F9BD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8324" y="3485092"/>
                <a:ext cx="380361" cy="46166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6DF4A56-191D-4164-A369-8BC492404539}"/>
                  </a:ext>
                </a:extLst>
              </p:cNvPr>
              <p:cNvSpPr txBox="1"/>
              <p:nvPr/>
            </p:nvSpPr>
            <p:spPr>
              <a:xfrm>
                <a:off x="3364169" y="1682230"/>
                <a:ext cx="3766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𝐽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6DF4A56-191D-4164-A369-8BC4924045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169" y="1682230"/>
                <a:ext cx="376642" cy="461665"/>
              </a:xfrm>
              <a:prstGeom prst="rect">
                <a:avLst/>
              </a:prstGeom>
              <a:blipFill>
                <a:blip r:embed="rId21"/>
                <a:stretch>
                  <a:fillRect l="-1613" b="-118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93A623B-E2F4-4FAC-9B17-61C996F0BA9C}"/>
                  </a:ext>
                </a:extLst>
              </p:cNvPr>
              <p:cNvSpPr txBox="1"/>
              <p:nvPr/>
            </p:nvSpPr>
            <p:spPr>
              <a:xfrm>
                <a:off x="1948940" y="2984051"/>
                <a:ext cx="593432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99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393A623B-E2F4-4FAC-9B17-61C996F0BA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940" y="2984051"/>
                <a:ext cx="593432" cy="461665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6B48C14B-C9B4-48F3-8E24-DD9C0BF1F17E}"/>
                  </a:ext>
                </a:extLst>
              </p:cNvPr>
              <p:cNvSpPr txBox="1"/>
              <p:nvPr/>
            </p:nvSpPr>
            <p:spPr>
              <a:xfrm>
                <a:off x="3841330" y="3492614"/>
                <a:ext cx="419662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21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6B48C14B-C9B4-48F3-8E24-DD9C0BF1F1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1330" y="3492614"/>
                <a:ext cx="419662" cy="461665"/>
              </a:xfrm>
              <a:prstGeom prst="rect">
                <a:avLst/>
              </a:prstGeom>
              <a:blipFill>
                <a:blip r:embed="rId23"/>
                <a:stretch>
                  <a:fillRect l="-2899" r="-289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589944F6-9C24-48DC-87C4-426E3E275FD9}"/>
                  </a:ext>
                </a:extLst>
              </p:cNvPr>
              <p:cNvSpPr txBox="1"/>
              <p:nvPr/>
            </p:nvSpPr>
            <p:spPr>
              <a:xfrm>
                <a:off x="3247898" y="1726969"/>
                <a:ext cx="593432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70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589944F6-9C24-48DC-87C4-426E3E275F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7898" y="1726969"/>
                <a:ext cx="593432" cy="461665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A0DAEF9C-D7F7-4CD1-ACA8-ED048B595BB5}"/>
                  </a:ext>
                </a:extLst>
              </p:cNvPr>
              <p:cNvSpPr txBox="1"/>
              <p:nvPr/>
            </p:nvSpPr>
            <p:spPr>
              <a:xfrm>
                <a:off x="2742082" y="4229389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A0DAEF9C-D7F7-4CD1-ACA8-ED048B595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2082" y="4229389"/>
                <a:ext cx="593432" cy="461665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7648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uiExpand="1" build="p"/>
      <p:bldP spid="32" grpId="0"/>
      <p:bldP spid="34" grpId="0"/>
      <p:bldP spid="35" grpId="0"/>
      <p:bldP spid="37" grpId="0" animBg="1"/>
      <p:bldP spid="38" grpId="0" animBg="1"/>
      <p:bldP spid="3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1876</TotalTime>
  <Words>2003</Words>
  <Application>Microsoft Office PowerPoint</Application>
  <PresentationFormat>On-screen Show (4:3)</PresentationFormat>
  <Paragraphs>534</Paragraphs>
  <Slides>33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Bradley Hand ITC</vt:lpstr>
      <vt:lpstr>Calibri</vt:lpstr>
      <vt:lpstr>Cambria Math</vt:lpstr>
      <vt:lpstr>Comic Sans MS</vt:lpstr>
      <vt:lpstr>Office Theme</vt:lpstr>
      <vt:lpstr>Dissected Parallelogram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SineRuleInvestigation</dc:title>
  <dc:creator>John</dc:creator>
  <cp:lastModifiedBy>John Burke</cp:lastModifiedBy>
  <cp:revision>74</cp:revision>
  <cp:lastPrinted>2020-11-28T13:37:32Z</cp:lastPrinted>
  <dcterms:created xsi:type="dcterms:W3CDTF">2014-06-19T13:18:38Z</dcterms:created>
  <dcterms:modified xsi:type="dcterms:W3CDTF">2020-11-28T13:51:39Z</dcterms:modified>
</cp:coreProperties>
</file>